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 snapToObjects="1">
      <p:cViewPr>
        <p:scale>
          <a:sx n="87" d="100"/>
          <a:sy n="87" d="100"/>
        </p:scale>
        <p:origin x="2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Evolution du Virus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France</c:v>
                </c:pt>
                <c:pt idx="1">
                  <c:v>Royaume-Unis</c:v>
                </c:pt>
                <c:pt idx="2">
                  <c:v>Espagne</c:v>
                </c:pt>
                <c:pt idx="3">
                  <c:v>Portugal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670000</c:v>
                </c:pt>
                <c:pt idx="1">
                  <c:v>456789</c:v>
                </c:pt>
                <c:pt idx="2">
                  <c:v>789998</c:v>
                </c:pt>
                <c:pt idx="3">
                  <c:v>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D9-EB44-BD9A-DF098FB2498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France</c:v>
                </c:pt>
                <c:pt idx="1">
                  <c:v>Royaume-Unis</c:v>
                </c:pt>
                <c:pt idx="2">
                  <c:v>Espagne</c:v>
                </c:pt>
                <c:pt idx="3">
                  <c:v>Portugal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977787</c:v>
                </c:pt>
                <c:pt idx="1">
                  <c:v>885432</c:v>
                </c:pt>
                <c:pt idx="2">
                  <c:v>909997</c:v>
                </c:pt>
                <c:pt idx="3">
                  <c:v>776654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D9-EB44-BD9A-DF098FB2498A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France</c:v>
                </c:pt>
                <c:pt idx="1">
                  <c:v>Royaume-Unis</c:v>
                </c:pt>
                <c:pt idx="2">
                  <c:v>Espagne</c:v>
                </c:pt>
                <c:pt idx="3">
                  <c:v>Portugal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766559</c:v>
                </c:pt>
                <c:pt idx="1">
                  <c:v>677997</c:v>
                </c:pt>
                <c:pt idx="2">
                  <c:v>388767</c:v>
                </c:pt>
                <c:pt idx="3">
                  <c:v>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D9-EB44-BD9A-DF098FB2498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001487"/>
        <c:axId val="2101003135"/>
      </c:barChart>
      <c:catAx>
        <c:axId val="2101001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01003135"/>
        <c:crosses val="autoZero"/>
        <c:auto val="1"/>
        <c:lblAlgn val="ctr"/>
        <c:lblOffset val="100"/>
        <c:noMultiLvlLbl val="0"/>
      </c:catAx>
      <c:valAx>
        <c:axId val="210100313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0100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37E62-841F-ED40-9EA8-579B730458DB}" type="datetimeFigureOut">
              <a:rPr lang="fr-FR" smtClean="0"/>
              <a:t>12/10/2021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B6F34-EE49-8D48-A885-2F0308C3C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15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6F34-EE49-8D48-A885-2F0308C3C04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17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C281B-8FAD-0C4C-81FF-8FF4E6AA2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C56AC6-C054-8343-B9D8-DD58FA0B5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1F7DBF-08C1-5340-83B7-D7AF56B9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A4D5-F14B-E640-A9F9-E229031DA325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D9045-24F2-8D45-B61A-EBDE9E99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A5A74F-1A8D-214C-8F93-83EC1BC4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90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6F8965-50F8-924B-9DA4-DBF7231E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84EDF0-622D-EA41-AFBD-FFBA9750B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316A4B-368A-E148-A630-9F1858D5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5576-718B-CE42-8B4C-890367B41F55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A98518-E583-9643-89AF-19795A6A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A1F492-AC96-C146-B55A-C93F58B8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75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828084-A0BF-B24D-A914-838E342C2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5EBCB6C-49B9-AD40-B254-4334B53B2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2B062A-A46F-AA43-95E9-86B4929F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9BA4-AD24-324D-93A7-26EC208B1830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8FA906-A59F-2644-B680-7BE341A0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87EC65-0543-A04E-ACC1-BEA18356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20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9392AC-EA5B-DC4D-84C6-20FF6D2B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26C5AA-2E7E-3C47-BD39-C142142F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DBD334-B712-2643-9666-1408A0F5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FF73-B95D-4543-A8E5-A45957668747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BEB36-C573-054A-9A85-61776E4C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9DBC8B-B778-E340-964A-F788D903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4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6B0A1-BD79-0A47-8B81-5BC1A38D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C3E1A6-E69C-5649-88E0-92E1EB376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6FBA5E-26B9-EF40-887D-E4A109F5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82523-CF63-3749-B87E-2C8BD90A63B1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9B2DA5-5DFD-DB4C-86A2-7571C2D5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92256-918E-B447-9730-D06BB1CB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11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CD7DF-7332-2D43-AA27-085346CA1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F8CD80-F44B-C14A-9EC6-921A09E9D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9BC41B-9082-BB4A-BDE2-B5C9DDA10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6A6721-03D8-5447-90C7-A190F4F0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7752-D59D-0946-B9F0-51E5A49BD057}" type="datetime1">
              <a:rPr lang="fr-FR" smtClean="0"/>
              <a:t>12/10/2021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A00814-7B8C-4847-B53B-277E269D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D3BD3C-ED25-FD4B-A8ED-97622F1D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236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FE02D-3F60-B741-9D25-BE680AC3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A89CE1-A6D0-7E49-999F-9D2DE8F60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9A2332-210B-A74F-8BCC-0A1AEEEDF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17D8D7-14D2-9A4F-ABEE-362FFC673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DA71C8-09A8-854D-96DA-06BE009F2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103C08A-D739-D842-AF3C-A63420DFE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3A1B-C4CD-1D45-8E6F-CB0AE338DD9C}" type="datetime1">
              <a:rPr lang="fr-FR" smtClean="0"/>
              <a:t>12/10/2021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07AE24-4C62-2F42-8F5C-6DBE0A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780383-B086-5244-AAF3-6264A4FB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61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DF025-6630-CD4E-A301-3577ADCA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2C4ADF-9DBB-2B43-BADA-1882FD65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F651-6042-B147-89B5-C0375DD2C32B}" type="datetime1">
              <a:rPr lang="fr-FR" smtClean="0"/>
              <a:t>12/10/2021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CC8C7E-D726-A54E-9CFE-5F9ADF0E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463D58-A121-FC42-BFA6-CC0C61C5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1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6D8367-A32C-E840-A150-3F356365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280B-259F-304E-BE4E-3C1611BF58DC}" type="datetime1">
              <a:rPr lang="fr-FR" smtClean="0"/>
              <a:t>12/10/2021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AA0EB0-61A9-1F4C-96B7-3E887354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5C55DE-0758-374A-9136-E1295B70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10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B26B7-767A-734B-96C3-70BA985D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F253A3-41C5-514F-B32A-56F3B248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D05FB-1CB7-B641-B7C9-AD4B57680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EBD6DC-F91A-7A48-871C-37ECF7CE1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C7A-CA6D-084D-8674-F48337EA9C40}" type="datetime1">
              <a:rPr lang="fr-FR" smtClean="0"/>
              <a:t>12/10/2021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70DE38-DF4A-344A-B3F3-B236A6EEF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796DCF-5E66-F047-8209-05D54D0A4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15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4346F4-32F4-3A46-9CF2-983D7F45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2AC151F-32D0-C942-898C-80C7E8AE9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9E690C-D0FF-2044-B93D-B1E981B63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DF3BC0-1A97-6247-A56F-F8D70BCB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61F3-75B7-964D-9DF9-AC031EE05705}" type="datetime1">
              <a:rPr lang="fr-FR" smtClean="0"/>
              <a:t>12/10/2021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58DC8-C870-6D4A-9B4C-D7A4BF4C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60A176-ECA5-F44C-ACB2-9D4900E6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105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80B4FD-402F-6C4A-B9D2-CFFDFA4FA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79B863-2A9B-B744-B7A3-82488D37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7A089C-6307-9B4E-AC91-05E2845DE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5A74-C97D-5E45-AD49-5EBD59CF234A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3FD78E-C32E-B845-A77E-6F368AFA5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06CA6-82C4-AF48-8442-F1D1CF83C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2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55">
            <a:extLst>
              <a:ext uri="{FF2B5EF4-FFF2-40B4-BE49-F238E27FC236}">
                <a16:creationId xmlns:a16="http://schemas.microsoft.com/office/drawing/2014/main" id="{5EAB62D4-5939-6D44-819D-3FC3CDB0AAF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840515DF-4480-0840-8EA1-0B1BD5269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0" name="Picture 54">
            <a:extLst>
              <a:ext uri="{FF2B5EF4-FFF2-40B4-BE49-F238E27FC236}">
                <a16:creationId xmlns:a16="http://schemas.microsoft.com/office/drawing/2014/main" id="{F2B45AC5-F57F-E84D-B0DA-28AB821F602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2" y="373999"/>
            <a:ext cx="9771775" cy="27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3">
            <a:extLst>
              <a:ext uri="{FF2B5EF4-FFF2-40B4-BE49-F238E27FC236}">
                <a16:creationId xmlns:a16="http://schemas.microsoft.com/office/drawing/2014/main" id="{4CA46DDE-1CEB-AB4B-99A8-CDA8D7BD2F3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32" y="2924009"/>
            <a:ext cx="9826365" cy="43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2">
            <a:extLst>
              <a:ext uri="{FF2B5EF4-FFF2-40B4-BE49-F238E27FC236}">
                <a16:creationId xmlns:a16="http://schemas.microsoft.com/office/drawing/2014/main" id="{C91727C4-5DC1-E14A-BC55-581DA57406A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03" y="3184244"/>
            <a:ext cx="9585575" cy="22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1">
            <a:extLst>
              <a:ext uri="{FF2B5EF4-FFF2-40B4-BE49-F238E27FC236}">
                <a16:creationId xmlns:a16="http://schemas.microsoft.com/office/drawing/2014/main" id="{BDB002A3-552C-A34D-8382-61DFC3FB8694}"/>
              </a:ext>
            </a:extLst>
          </p:cNvPr>
          <p:cNvSpPr>
            <a:spLocks/>
          </p:cNvSpPr>
          <p:nvPr/>
        </p:nvSpPr>
        <p:spPr bwMode="auto">
          <a:xfrm>
            <a:off x="1343675" y="3107712"/>
            <a:ext cx="9606503" cy="2286107"/>
          </a:xfrm>
          <a:prstGeom prst="rect">
            <a:avLst/>
          </a:prstGeom>
          <a:noFill/>
          <a:ln w="76200">
            <a:solidFill>
              <a:srgbClr val="006F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4" name="Picture 50">
            <a:extLst>
              <a:ext uri="{FF2B5EF4-FFF2-40B4-BE49-F238E27FC236}">
                <a16:creationId xmlns:a16="http://schemas.microsoft.com/office/drawing/2014/main" id="{54EE0D2B-AADC-624C-A948-027C7303418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98" y="3344810"/>
            <a:ext cx="5842001" cy="4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5AE716F9-09EE-E74D-A210-6D1D88F25406}"/>
              </a:ext>
            </a:extLst>
          </p:cNvPr>
          <p:cNvSpPr txBox="1">
            <a:spLocks/>
          </p:cNvSpPr>
          <p:nvPr/>
        </p:nvSpPr>
        <p:spPr bwMode="auto">
          <a:xfrm>
            <a:off x="1737553" y="4180662"/>
            <a:ext cx="2874889" cy="482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82588" algn="l"/>
                <a:tab pos="2324100" algn="l"/>
              </a:tabLst>
            </a:pPr>
            <a:r>
              <a:rPr kumimoji="0" lang="fr-FR" altLang="fr-FR" sz="2800" b="1" i="0" u="none" strike="noStrike" cap="none" normalizeH="0" baseline="0" dirty="0">
                <a:ln>
                  <a:noFill/>
                </a:ln>
                <a:solidFill>
                  <a:srgbClr val="00AF50"/>
                </a:solidFill>
                <a:effectLst/>
                <a:latin typeface="Trebuchet MS" panose="020B0703020202090204" pitchFamily="34" charset="0"/>
                <a:ea typeface="Carlito"/>
                <a:cs typeface="Carlito"/>
              </a:rPr>
              <a:t> 	SYMPTÔMES	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Box 48">
            <a:extLst>
              <a:ext uri="{FF2B5EF4-FFF2-40B4-BE49-F238E27FC236}">
                <a16:creationId xmlns:a16="http://schemas.microsoft.com/office/drawing/2014/main" id="{764ADB84-7812-3848-9C3A-FC8D87314477}"/>
              </a:ext>
            </a:extLst>
          </p:cNvPr>
          <p:cNvSpPr txBox="1">
            <a:spLocks/>
          </p:cNvSpPr>
          <p:nvPr/>
        </p:nvSpPr>
        <p:spPr bwMode="auto">
          <a:xfrm>
            <a:off x="5080722" y="4199198"/>
            <a:ext cx="2279786" cy="489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0350" algn="l"/>
                <a:tab pos="2570163" algn="l"/>
              </a:tabLst>
            </a:pPr>
            <a:r>
              <a:rPr lang="fr-FR" altLang="fr-FR" sz="2800" b="1" dirty="0">
                <a:solidFill>
                  <a:srgbClr val="C00000"/>
                </a:solidFill>
                <a:latin typeface="Trebuchet MS" panose="020B0703020202090204" pitchFamily="34" charset="0"/>
              </a:rPr>
              <a:t>PREVENTIONS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Black" panose="020B0604020202020204" pitchFamily="34" charset="0"/>
                <a:ea typeface="Carlito"/>
                <a:cs typeface="Carlito"/>
              </a:rPr>
              <a:t>	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47">
            <a:extLst>
              <a:ext uri="{FF2B5EF4-FFF2-40B4-BE49-F238E27FC236}">
                <a16:creationId xmlns:a16="http://schemas.microsoft.com/office/drawing/2014/main" id="{2223F7A2-1B77-C049-84E0-3E8BA6EC7DA7}"/>
              </a:ext>
            </a:extLst>
          </p:cNvPr>
          <p:cNvSpPr txBox="1">
            <a:spLocks/>
          </p:cNvSpPr>
          <p:nvPr/>
        </p:nvSpPr>
        <p:spPr bwMode="auto">
          <a:xfrm>
            <a:off x="7954124" y="4224001"/>
            <a:ext cx="2500323" cy="4395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500" b="1" i="1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 </a:t>
            </a:r>
            <a:r>
              <a:rPr lang="fr-FR" altLang="fr-FR" sz="2800" b="1" dirty="0">
                <a:solidFill>
                  <a:srgbClr val="00B0F0"/>
                </a:solidFill>
                <a:latin typeface="Trebuchet MS" panose="020B0703020202090204" pitchFamily="34" charset="0"/>
              </a:rPr>
              <a:t>TRAITEMENTS</a:t>
            </a:r>
            <a:r>
              <a:rPr kumimoji="0" lang="fr-FR" altLang="fr-FR" sz="2500" b="1" i="1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628D8FE-A886-2749-BE52-F5C82DD07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213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40EF233-8035-3C49-99A0-9A3E69B233A5}"/>
              </a:ext>
            </a:extLst>
          </p:cNvPr>
          <p:cNvSpPr txBox="1"/>
          <p:nvPr/>
        </p:nvSpPr>
        <p:spPr>
          <a:xfrm>
            <a:off x="1531063" y="6156141"/>
            <a:ext cx="25464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1- Hexa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CD42643-7569-3342-BD29-D5443091C182}"/>
              </a:ext>
            </a:extLst>
          </p:cNvPr>
          <p:cNvSpPr txBox="1"/>
          <p:nvPr/>
        </p:nvSpPr>
        <p:spPr>
          <a:xfrm>
            <a:off x="5314683" y="6138738"/>
            <a:ext cx="298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Cours – PPT – Octobre - 2021</a:t>
            </a:r>
            <a:r>
              <a:rPr lang="fr-FR" dirty="0">
                <a:effectLst/>
              </a:rPr>
              <a:t> 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2A81FD-F7AC-AF44-81BE-FEE398BDF34A}"/>
              </a:ext>
            </a:extLst>
          </p:cNvPr>
          <p:cNvSpPr txBox="1"/>
          <p:nvPr/>
        </p:nvSpPr>
        <p:spPr>
          <a:xfrm>
            <a:off x="9540024" y="6159404"/>
            <a:ext cx="930728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Habib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80CCF0FF-D2AC-8746-941D-2F4B9BA0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0086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5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image6.png">
            <a:extLst>
              <a:ext uri="{FF2B5EF4-FFF2-40B4-BE49-F238E27FC236}">
                <a16:creationId xmlns:a16="http://schemas.microsoft.com/office/drawing/2014/main" id="{79485E4B-F1C4-7F43-95E6-AF73AB8F2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FED347F-FD14-4F41-9909-75926563A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417" y="9037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9064" tIns="533232" rIns="469752" bIns="1777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rebuchet MS" panose="020B0703020202090204" pitchFamily="34" charset="0"/>
                <a:ea typeface="Carlito"/>
                <a:cs typeface="Carlito"/>
              </a:rPr>
              <a:t>Les SYMPTÔMES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703020202090204" pitchFamily="34" charset="0"/>
                <a:ea typeface="Carlito"/>
                <a:cs typeface="Carlito"/>
              </a:rPr>
            </a:b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711AF0-6F15-944B-B53E-D5A93C2C01F0}"/>
              </a:ext>
            </a:extLst>
          </p:cNvPr>
          <p:cNvSpPr txBox="1"/>
          <p:nvPr/>
        </p:nvSpPr>
        <p:spPr>
          <a:xfrm>
            <a:off x="1165783" y="1731802"/>
            <a:ext cx="5903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4000" b="1" dirty="0">
                <a:solidFill>
                  <a:srgbClr val="C00000"/>
                </a:solidFill>
                <a:latin typeface="Trebuchet MS" panose="020B0703020202090204" pitchFamily="34" charset="0"/>
              </a:rPr>
              <a:t>Les Plus Fréquents</a:t>
            </a:r>
          </a:p>
          <a:p>
            <a:endParaRPr lang="fr-FR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A4B6E3-F8A2-2E46-90E8-1E51C2AFE45F}"/>
              </a:ext>
            </a:extLst>
          </p:cNvPr>
          <p:cNvSpPr txBox="1"/>
          <p:nvPr/>
        </p:nvSpPr>
        <p:spPr>
          <a:xfrm>
            <a:off x="6241773" y="1754074"/>
            <a:ext cx="5267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4000" b="1" dirty="0">
                <a:solidFill>
                  <a:srgbClr val="00AFEF"/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Les Moins Fréquents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fr-FR" sz="4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DE341C-C9BF-0C4A-B7DE-265EDCBC4E5B}"/>
              </a:ext>
            </a:extLst>
          </p:cNvPr>
          <p:cNvSpPr txBox="1"/>
          <p:nvPr/>
        </p:nvSpPr>
        <p:spPr>
          <a:xfrm>
            <a:off x="1165783" y="3056793"/>
            <a:ext cx="4439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455613" algn="l"/>
              </a:tabLst>
            </a:pPr>
            <a:r>
              <a:rPr lang="fr-FR" altLang="fr-FR" sz="3600" b="1" i="1" dirty="0">
                <a:solidFill>
                  <a:srgbClr val="00AFEF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Fièvre</a:t>
            </a:r>
            <a:endParaRPr lang="fr-FR" altLang="fr-FR" sz="3600" b="1" i="1" dirty="0"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455613" algn="l"/>
              </a:tabLst>
            </a:pPr>
            <a:r>
              <a:rPr lang="fr-FR" altLang="fr-FR" sz="3600" b="1" i="1" dirty="0">
                <a:solidFill>
                  <a:srgbClr val="00AFEF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Toux Sèche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455613" algn="l"/>
              </a:tabLst>
            </a:pPr>
            <a:r>
              <a:rPr lang="fr-FR" altLang="fr-FR" sz="3600" b="1" i="1" dirty="0">
                <a:solidFill>
                  <a:srgbClr val="00AFEF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Fatigue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  <a:ea typeface="Carlito"/>
              <a:cs typeface="Carlito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A315F38-78A0-EB40-BB83-1D3FE3FA1FB9}"/>
              </a:ext>
            </a:extLst>
          </p:cNvPr>
          <p:cNvSpPr txBox="1"/>
          <p:nvPr/>
        </p:nvSpPr>
        <p:spPr>
          <a:xfrm>
            <a:off x="6367260" y="2685909"/>
            <a:ext cx="5142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455613" algn="l"/>
              </a:tabLst>
            </a:pPr>
            <a:r>
              <a:rPr lang="fr-FR" altLang="fr-FR" sz="2400" b="1" dirty="0">
                <a:solidFill>
                  <a:srgbClr val="FFC00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Courbatures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455613" algn="l"/>
              </a:tabLst>
            </a:pPr>
            <a:r>
              <a:rPr lang="fr-FR" altLang="fr-FR" sz="2400" b="1" dirty="0">
                <a:solidFill>
                  <a:srgbClr val="FFC00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Maux de Gorge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455613" algn="l"/>
              </a:tabLst>
            </a:pPr>
            <a:r>
              <a:rPr lang="fr-FR" altLang="fr-FR" sz="2400" b="1" dirty="0">
                <a:solidFill>
                  <a:srgbClr val="FFC00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Diarrhée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455613" algn="l"/>
              </a:tabLst>
            </a:pPr>
            <a:r>
              <a:rPr lang="fr-FR" altLang="fr-FR" sz="2400" b="1" dirty="0">
                <a:solidFill>
                  <a:srgbClr val="FFC00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Conjonctivite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455613" algn="l"/>
              </a:tabLst>
            </a:pPr>
            <a:r>
              <a:rPr lang="fr-FR" altLang="fr-FR" sz="2400" b="1" dirty="0">
                <a:solidFill>
                  <a:srgbClr val="FFC00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Maux de Tête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455613" algn="l"/>
              </a:tabLst>
            </a:pPr>
            <a:r>
              <a:rPr lang="fr-FR" altLang="fr-FR" sz="2400" b="1" dirty="0">
                <a:solidFill>
                  <a:srgbClr val="FFC00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Perte de L’odorat ou du Goût</a:t>
            </a:r>
            <a:endParaRPr lang="fr-FR" altLang="fr-FR" sz="2400" b="1" dirty="0">
              <a:solidFill>
                <a:srgbClr val="FFC000"/>
              </a:solidFill>
              <a:latin typeface="Georgia" panose="02040502050405020303" pitchFamily="18" charset="0"/>
              <a:ea typeface="Carlito"/>
              <a:cs typeface="Carlito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455613" algn="l"/>
              </a:tabLst>
            </a:pPr>
            <a:r>
              <a:rPr lang="fr-FR" altLang="fr-FR" sz="2400" b="1" dirty="0">
                <a:solidFill>
                  <a:srgbClr val="FFC000"/>
                </a:solidFill>
                <a:latin typeface="Georgia" panose="02040502050405020303" pitchFamily="18" charset="0"/>
                <a:ea typeface="Carlito"/>
                <a:cs typeface="Carlito"/>
              </a:rPr>
              <a:t>Eruption Cutanée ou décoloration des doigts ou 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fr-FR" sz="2400" dirty="0">
              <a:latin typeface="Georgia" panose="02040502050405020303" pitchFamily="18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3870226-4CB1-F846-AE5A-472A45C27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658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3000">
        <p14:vortex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5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0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500"/>
                            </p:stCondLst>
                            <p:childTnLst>
                              <p:par>
                                <p:cTn id="4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500"/>
                            </p:stCondLst>
                            <p:childTnLst>
                              <p:par>
                                <p:cTn id="5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500"/>
                            </p:stCondLst>
                            <p:childTnLst>
                              <p:par>
                                <p:cTn id="5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0"/>
                            </p:stCondLst>
                            <p:childTnLst>
                              <p:par>
                                <p:cTn id="5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500"/>
                            </p:stCondLst>
                            <p:childTnLst>
                              <p:par>
                                <p:cTn id="6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8.png">
            <a:extLst>
              <a:ext uri="{FF2B5EF4-FFF2-40B4-BE49-F238E27FC236}">
                <a16:creationId xmlns:a16="http://schemas.microsoft.com/office/drawing/2014/main" id="{AE532094-58B5-A340-B16A-24DACE0E5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61" y="1838133"/>
            <a:ext cx="10973003" cy="372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9.jpeg">
            <a:extLst>
              <a:ext uri="{FF2B5EF4-FFF2-40B4-BE49-F238E27FC236}">
                <a16:creationId xmlns:a16="http://schemas.microsoft.com/office/drawing/2014/main" id="{BD6FDE24-B2F9-1E4B-B5AE-0417EDD1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5892746"/>
            <a:ext cx="2682442" cy="63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24E47BD8-6BE9-0D4F-BEED-F2693435E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028" y="-340440"/>
            <a:ext cx="4312816" cy="34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9064" tIns="342792" rIns="469752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B9EFFEF-8229-F54E-BA1D-1675E245C95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3930"/>
            <a:ext cx="10973003" cy="13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ADB211EA-E4FD-6048-A57D-D5AE138EEBB5}"/>
              </a:ext>
            </a:extLst>
          </p:cNvPr>
          <p:cNvSpPr txBox="1">
            <a:spLocks/>
          </p:cNvSpPr>
          <p:nvPr/>
        </p:nvSpPr>
        <p:spPr bwMode="auto">
          <a:xfrm>
            <a:off x="1426028" y="548964"/>
            <a:ext cx="9339943" cy="99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Les PREVENTIONS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DA12C22-2AB2-2444-A409-BBAF939F2E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26028" y="6857999"/>
            <a:ext cx="43128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BDA8154-723B-1E4C-A7BC-CB9B1689210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734054" y="3649415"/>
            <a:ext cx="431281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213100" algn="l"/>
              </a:tabLst>
            </a:pP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rgbClr val="585858"/>
              </a:solidFill>
              <a:effectLst/>
              <a:latin typeface="Carlito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213100" algn="l"/>
              </a:tabLst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E2BBF4-D5D8-094E-A636-E974CB2438A3}"/>
              </a:ext>
            </a:extLst>
          </p:cNvPr>
          <p:cNvSpPr txBox="1"/>
          <p:nvPr/>
        </p:nvSpPr>
        <p:spPr>
          <a:xfrm>
            <a:off x="2351216" y="2387530"/>
            <a:ext cx="707848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Prenez du recul, Respirez , Méditez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Echangez avec vos proches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Gardez un mode de vie sain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Soyez indulgent avec vous et avec les autres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Arial" panose="020B0604020202020204" pitchFamily="34" charset="0"/>
                <a:ea typeface="Georgia" panose="02040502050405020303" pitchFamily="18" charset="0"/>
                <a:cs typeface="Arial" panose="020B0604020202020204" pitchFamily="34" charset="0"/>
              </a:rPr>
              <a:t>Demandez de l’aide si besoin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ctr"/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D35EC90-7764-F348-96D5-D88F35BF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764" y="6492873"/>
            <a:ext cx="2743200" cy="365125"/>
          </a:xfrm>
        </p:spPr>
        <p:txBody>
          <a:bodyPr/>
          <a:lstStyle/>
          <a:p>
            <a:fld id="{AAD0CFF1-EA61-424D-A23A-20D16A0A84E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11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81CECBE1-4688-7949-8EDC-006B27D9C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04509" y="42394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114" tIns="45720" rIns="1513998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9" name="Picture 42">
            <a:extLst>
              <a:ext uri="{FF2B5EF4-FFF2-40B4-BE49-F238E27FC236}">
                <a16:creationId xmlns:a16="http://schemas.microsoft.com/office/drawing/2014/main" id="{3FC43524-68DB-4C42-A5E4-4259F0ED836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9" cy="684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1">
            <a:extLst>
              <a:ext uri="{FF2B5EF4-FFF2-40B4-BE49-F238E27FC236}">
                <a16:creationId xmlns:a16="http://schemas.microsoft.com/office/drawing/2014/main" id="{A17C7BB4-40D4-AE48-A0BD-06A25BE994A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011186" cy="144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907E19-3CFC-5849-A099-FED4E8682DA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770"/>
            <a:ext cx="6272512" cy="32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BDB92920-48B6-D642-B6CB-F6E84A85827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25" y="1384770"/>
            <a:ext cx="3080098" cy="32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8">
            <a:extLst>
              <a:ext uri="{FF2B5EF4-FFF2-40B4-BE49-F238E27FC236}">
                <a16:creationId xmlns:a16="http://schemas.microsoft.com/office/drawing/2014/main" id="{7974F89D-0E19-354B-9A68-917696544EA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723" y="1405534"/>
            <a:ext cx="2408662" cy="320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7">
            <a:extLst>
              <a:ext uri="{FF2B5EF4-FFF2-40B4-BE49-F238E27FC236}">
                <a16:creationId xmlns:a16="http://schemas.microsoft.com/office/drawing/2014/main" id="{6D7C86F0-4CD1-3648-8416-292E820C701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4509" y="56784154"/>
            <a:ext cx="294068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4883549-B025-DB4E-9F97-5EA8B69D8DE3}"/>
              </a:ext>
            </a:extLst>
          </p:cNvPr>
          <p:cNvSpPr txBox="1"/>
          <p:nvPr/>
        </p:nvSpPr>
        <p:spPr>
          <a:xfrm>
            <a:off x="1191491" y="9838"/>
            <a:ext cx="10131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150" dirty="0">
                <a:solidFill>
                  <a:srgbClr val="00AFEF"/>
                </a:solidFill>
                <a:latin typeface="Trebuchet MS"/>
              </a:rPr>
              <a:t>Les TRAITEMENTS</a:t>
            </a:r>
          </a:p>
        </p:txBody>
      </p:sp>
      <p:pic>
        <p:nvPicPr>
          <p:cNvPr id="15" name="Picture 37">
            <a:extLst>
              <a:ext uri="{FF2B5EF4-FFF2-40B4-BE49-F238E27FC236}">
                <a16:creationId xmlns:a16="http://schemas.microsoft.com/office/drawing/2014/main" id="{8F73B03B-ABA1-E24C-8746-6B9B610BE62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5" y="4534693"/>
            <a:ext cx="11762740" cy="154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278A660-8D1B-B748-8FFE-1C1A6A90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3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3000">
        <p14:honeycomb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5594F4-64F7-F644-85E7-C946D689C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5</a:t>
            </a:fld>
            <a:endParaRPr lang="fr-FR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E26EB2F-0048-6B46-9153-F73F33B70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88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114" tIns="45720" rIns="1472736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1" name="Picture 35">
            <a:extLst>
              <a:ext uri="{FF2B5EF4-FFF2-40B4-BE49-F238E27FC236}">
                <a16:creationId xmlns:a16="http://schemas.microsoft.com/office/drawing/2014/main" id="{69260BC8-5052-7D4E-873E-975380EF046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86953" cy="138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4">
            <a:extLst>
              <a:ext uri="{FF2B5EF4-FFF2-40B4-BE49-F238E27FC236}">
                <a16:creationId xmlns:a16="http://schemas.microsoft.com/office/drawing/2014/main" id="{B52E8207-6F15-5943-A81C-AD8E4131E0D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353273"/>
            <a:ext cx="2840615" cy="42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07946F25-2987-A548-8B02-DD222FAD8A4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71" y="1353273"/>
            <a:ext cx="2428938" cy="42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2">
            <a:extLst>
              <a:ext uri="{FF2B5EF4-FFF2-40B4-BE49-F238E27FC236}">
                <a16:creationId xmlns:a16="http://schemas.microsoft.com/office/drawing/2014/main" id="{92BCED77-ABEE-FC4C-9644-C29BB6F6315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59" y="1353273"/>
            <a:ext cx="3062478" cy="42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1">
            <a:extLst>
              <a:ext uri="{FF2B5EF4-FFF2-40B4-BE49-F238E27FC236}">
                <a16:creationId xmlns:a16="http://schemas.microsoft.com/office/drawing/2014/main" id="{8D9C7447-F8D8-2E4A-88AD-29C7582B6C9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168" y="1347303"/>
            <a:ext cx="2187105" cy="42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0">
            <a:extLst>
              <a:ext uri="{FF2B5EF4-FFF2-40B4-BE49-F238E27FC236}">
                <a16:creationId xmlns:a16="http://schemas.microsoft.com/office/drawing/2014/main" id="{DF8B3488-0C3B-2942-AC1D-199FB8FA572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846" y="1347299"/>
            <a:ext cx="1817395" cy="42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9">
            <a:extLst>
              <a:ext uri="{FF2B5EF4-FFF2-40B4-BE49-F238E27FC236}">
                <a16:creationId xmlns:a16="http://schemas.microsoft.com/office/drawing/2014/main" id="{F1A09D67-8E16-D54E-A0A8-B4B1258A361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529" y="5602772"/>
            <a:ext cx="4567424" cy="7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E6691D19-0993-FF43-A567-4252EA243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802" y="8377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800" b="0" i="0" u="none" strike="noStrike" cap="none" normalizeH="0" baseline="0" dirty="0">
                <a:ln>
                  <a:noFill/>
                </a:ln>
                <a:solidFill>
                  <a:srgbClr val="00AFEF"/>
                </a:solidFill>
                <a:effectLst/>
                <a:latin typeface="Arial" panose="020B060402020202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Les Statistiques</a:t>
            </a:r>
            <a:endParaRPr kumimoji="0" lang="fr-FR" altLang="fr-F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rebuchet MS" panose="020B0703020202090204" pitchFamily="34" charset="0"/>
              <a:cs typeface="Trebuchet MS" panose="020B0703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40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split orient="vert"/>
      </p:transition>
    </mc:Choice>
    <mc:Fallback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8D5DD5-941E-9043-93B9-DC422F21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6</a:t>
            </a:fld>
            <a:endParaRPr lang="fr-FR"/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F74073AB-8193-C947-ABE6-71FAE860B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447627"/>
              </p:ext>
            </p:extLst>
          </p:nvPr>
        </p:nvGraphicFramePr>
        <p:xfrm>
          <a:off x="739058" y="1421717"/>
          <a:ext cx="5356942" cy="401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Larme 5">
            <a:extLst>
              <a:ext uri="{FF2B5EF4-FFF2-40B4-BE49-F238E27FC236}">
                <a16:creationId xmlns:a16="http://schemas.microsoft.com/office/drawing/2014/main" id="{41C89090-DA53-974F-8FF3-5BA64C2C95AF}"/>
              </a:ext>
            </a:extLst>
          </p:cNvPr>
          <p:cNvSpPr/>
          <p:nvPr/>
        </p:nvSpPr>
        <p:spPr>
          <a:xfrm>
            <a:off x="7713406" y="2235882"/>
            <a:ext cx="3510116" cy="3200400"/>
          </a:xfrm>
          <a:prstGeom prst="teardrop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2Left"/>
            <a:lightRig rig="flat" dir="t"/>
          </a:scene3d>
          <a:sp3d>
            <a:bevelT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fr-FR" sz="2800" dirty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rebuchet MS" panose="020B0703020202090204" pitchFamily="34" charset="0"/>
              </a:rPr>
              <a:t>Appliquez les Gestes Barrière </a:t>
            </a:r>
          </a:p>
          <a:p>
            <a:pPr algn="ctr"/>
            <a:endParaRPr lang="fr-FR" sz="2800" dirty="0">
              <a:solidFill>
                <a:schemeClr val="tx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2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14:shred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103</Words>
  <Application>Microsoft Macintosh PowerPoint</Application>
  <PresentationFormat>Grand écran</PresentationFormat>
  <Paragraphs>37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Carlito</vt:lpstr>
      <vt:lpstr>Georgia</vt:lpstr>
      <vt:lpstr>Trebuchet MS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QADDAHA</dc:creator>
  <cp:lastModifiedBy>Gabriel QADDAHA</cp:lastModifiedBy>
  <cp:revision>2</cp:revision>
  <dcterms:created xsi:type="dcterms:W3CDTF">2021-10-12T12:10:40Z</dcterms:created>
  <dcterms:modified xsi:type="dcterms:W3CDTF">2021-10-12T13:14:30Z</dcterms:modified>
</cp:coreProperties>
</file>